
<file path=[Content_Types].xml><?xml version="1.0" encoding="utf-8"?>
<Types xmlns="http://schemas.openxmlformats.org/package/2006/content-types">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32404050" cy="43205400"/>
  <p:notesSz cx="6797675" cy="9929495"/>
  <p:custDataLst>
    <p:tags r:id="rId7"/>
  </p:custDataLst>
  <p:defaultTextStyle>
    <a:defPPr>
      <a:defRPr lang="zh-CN"/>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0000"/>
    <a:srgbClr val="0000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7" d="100"/>
          <a:sy n="17" d="100"/>
        </p:scale>
        <p:origin x="3096" y="156"/>
      </p:cViewPr>
      <p:guideLst>
        <p:guide orient="horz" pos="13608"/>
        <p:guide pos="102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gs" Target="tags/tag1.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430304" y="13421680"/>
            <a:ext cx="27543443" cy="9261158"/>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4860608" y="24483060"/>
            <a:ext cx="22682835" cy="11041380"/>
          </a:xfrm>
        </p:spPr>
        <p:txBody>
          <a:bodyPr/>
          <a:lstStyle>
            <a:lvl1pPr marL="0" indent="0" algn="ctr">
              <a:buNone/>
              <a:defRPr>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202C6DB-D6D9-410D-8C9C-4CFCA5D4D3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518DB7-8EFA-4F72-9AAE-33EE0722CF8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202C6DB-D6D9-410D-8C9C-4CFCA5D4D3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518DB7-8EFA-4F72-9AAE-33EE0722CF8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3254782" y="10901365"/>
            <a:ext cx="25833229" cy="23224902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5743847" y="10901365"/>
            <a:ext cx="76970870" cy="23224902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202C6DB-D6D9-410D-8C9C-4CFCA5D4D3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518DB7-8EFA-4F72-9AAE-33EE0722CF8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202C6DB-D6D9-410D-8C9C-4CFCA5D4D3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518DB7-8EFA-4F72-9AAE-33EE0722CF8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559696" y="27763473"/>
            <a:ext cx="27543443" cy="8581073"/>
          </a:xfrm>
        </p:spPr>
        <p:txBody>
          <a:bodyPr anchor="t"/>
          <a:lstStyle>
            <a:lvl1pPr algn="l">
              <a:defRPr sz="189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2559696" y="18312295"/>
            <a:ext cx="27543443" cy="9451178"/>
          </a:xfrm>
        </p:spPr>
        <p:txBody>
          <a:bodyPr anchor="b"/>
          <a:lstStyle>
            <a:lvl1pPr marL="0" indent="0">
              <a:buNone/>
              <a:defRPr sz="9500">
                <a:solidFill>
                  <a:schemeClr val="tx1">
                    <a:tint val="75000"/>
                  </a:schemeClr>
                </a:solidFill>
              </a:defRPr>
            </a:lvl1pPr>
            <a:lvl2pPr marL="2160270" indent="0">
              <a:buNone/>
              <a:defRPr sz="8500">
                <a:solidFill>
                  <a:schemeClr val="tx1">
                    <a:tint val="75000"/>
                  </a:schemeClr>
                </a:solidFill>
              </a:defRPr>
            </a:lvl2pPr>
            <a:lvl3pPr marL="4320540" indent="0">
              <a:buNone/>
              <a:defRPr sz="7600">
                <a:solidFill>
                  <a:schemeClr val="tx1">
                    <a:tint val="75000"/>
                  </a:schemeClr>
                </a:solidFill>
              </a:defRPr>
            </a:lvl3pPr>
            <a:lvl4pPr marL="6480810" indent="0">
              <a:buNone/>
              <a:defRPr sz="6600">
                <a:solidFill>
                  <a:schemeClr val="tx1">
                    <a:tint val="75000"/>
                  </a:schemeClr>
                </a:solidFill>
              </a:defRPr>
            </a:lvl4pPr>
            <a:lvl5pPr marL="8641080" indent="0">
              <a:buNone/>
              <a:defRPr sz="6600">
                <a:solidFill>
                  <a:schemeClr val="tx1">
                    <a:tint val="75000"/>
                  </a:schemeClr>
                </a:solidFill>
              </a:defRPr>
            </a:lvl5pPr>
            <a:lvl6pPr marL="10801350" indent="0">
              <a:buNone/>
              <a:defRPr sz="6600">
                <a:solidFill>
                  <a:schemeClr val="tx1">
                    <a:tint val="75000"/>
                  </a:schemeClr>
                </a:solidFill>
              </a:defRPr>
            </a:lvl6pPr>
            <a:lvl7pPr marL="12961620" indent="0">
              <a:buNone/>
              <a:defRPr sz="6600">
                <a:solidFill>
                  <a:schemeClr val="tx1">
                    <a:tint val="75000"/>
                  </a:schemeClr>
                </a:solidFill>
              </a:defRPr>
            </a:lvl7pPr>
            <a:lvl8pPr marL="15121890" indent="0">
              <a:buNone/>
              <a:defRPr sz="6600">
                <a:solidFill>
                  <a:schemeClr val="tx1">
                    <a:tint val="75000"/>
                  </a:schemeClr>
                </a:solidFill>
              </a:defRPr>
            </a:lvl8pPr>
            <a:lvl9pPr marL="17282160" indent="0">
              <a:buNone/>
              <a:defRPr sz="6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202C6DB-D6D9-410D-8C9C-4CFCA5D4D3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518DB7-8EFA-4F72-9AAE-33EE0722CF8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5743846" y="63507940"/>
            <a:ext cx="51402048" cy="179642453"/>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7685960" y="63507940"/>
            <a:ext cx="51402051" cy="179642453"/>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6202C6DB-D6D9-410D-8C9C-4CFCA5D4D3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F518DB7-8EFA-4F72-9AAE-33EE0722CF8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620203" y="1730219"/>
            <a:ext cx="29163645" cy="72009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620203" y="9671212"/>
            <a:ext cx="14317416"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620203" y="13701713"/>
            <a:ext cx="14317416"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16460809" y="9671212"/>
            <a:ext cx="14323040"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16460809" y="13701713"/>
            <a:ext cx="14323040"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202C6DB-D6D9-410D-8C9C-4CFCA5D4D3C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F518DB7-8EFA-4F72-9AAE-33EE0722CF8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202C6DB-D6D9-410D-8C9C-4CFCA5D4D3C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F518DB7-8EFA-4F72-9AAE-33EE0722CF8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202C6DB-D6D9-410D-8C9C-4CFCA5D4D3C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F518DB7-8EFA-4F72-9AAE-33EE0722CF8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620204" y="1720215"/>
            <a:ext cx="10660709" cy="7320915"/>
          </a:xfrm>
        </p:spPr>
        <p:txBody>
          <a:bodyPr anchor="b"/>
          <a:lstStyle>
            <a:lvl1pPr algn="l">
              <a:defRPr sz="9500" b="1"/>
            </a:lvl1pPr>
          </a:lstStyle>
          <a:p>
            <a:r>
              <a:rPr lang="zh-CN" altLang="en-US"/>
              <a:t>单击此处编辑母版标题样式</a:t>
            </a:r>
            <a:endParaRPr lang="zh-CN" altLang="en-US"/>
          </a:p>
        </p:txBody>
      </p:sp>
      <p:sp>
        <p:nvSpPr>
          <p:cNvPr id="3" name="内容占位符 2"/>
          <p:cNvSpPr>
            <a:spLocks noGrp="1"/>
          </p:cNvSpPr>
          <p:nvPr>
            <p:ph idx="1"/>
          </p:nvPr>
        </p:nvSpPr>
        <p:spPr>
          <a:xfrm>
            <a:off x="12669083" y="1720218"/>
            <a:ext cx="18114764" cy="36874612"/>
          </a:xfrm>
        </p:spPr>
        <p:txBody>
          <a:bodyPr/>
          <a:lstStyle>
            <a:lvl1pPr>
              <a:defRPr sz="15100"/>
            </a:lvl1pPr>
            <a:lvl2pPr>
              <a:defRPr sz="13200"/>
            </a:lvl2pPr>
            <a:lvl3pPr>
              <a:defRPr sz="11300"/>
            </a:lvl3pPr>
            <a:lvl4pPr>
              <a:defRPr sz="9500"/>
            </a:lvl4pPr>
            <a:lvl5pPr>
              <a:defRPr sz="9500"/>
            </a:lvl5pPr>
            <a:lvl6pPr>
              <a:defRPr sz="9500"/>
            </a:lvl6pPr>
            <a:lvl7pPr>
              <a:defRPr sz="9500"/>
            </a:lvl7pPr>
            <a:lvl8pPr>
              <a:defRPr sz="9500"/>
            </a:lvl8pPr>
            <a:lvl9pPr>
              <a:defRPr sz="9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1620204" y="9041133"/>
            <a:ext cx="10660709" cy="29553697"/>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202C6DB-D6D9-410D-8C9C-4CFCA5D4D3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F518DB7-8EFA-4F72-9AAE-33EE0722CF8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51421" y="30243780"/>
            <a:ext cx="19442430" cy="3570449"/>
          </a:xfrm>
        </p:spPr>
        <p:txBody>
          <a:bodyPr anchor="b"/>
          <a:lstStyle>
            <a:lvl1pPr algn="l">
              <a:defRPr sz="9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6351421" y="3860483"/>
            <a:ext cx="19442430" cy="25923240"/>
          </a:xfrm>
        </p:spPr>
        <p:txBody>
          <a:bodyPr/>
          <a:lstStyle>
            <a:lvl1pPr marL="0" indent="0">
              <a:buNone/>
              <a:defRPr sz="15100"/>
            </a:lvl1pPr>
            <a:lvl2pPr marL="2160270" indent="0">
              <a:buNone/>
              <a:defRPr sz="13200"/>
            </a:lvl2pPr>
            <a:lvl3pPr marL="4320540" indent="0">
              <a:buNone/>
              <a:defRPr sz="11300"/>
            </a:lvl3pPr>
            <a:lvl4pPr marL="6480810" indent="0">
              <a:buNone/>
              <a:defRPr sz="9500"/>
            </a:lvl4pPr>
            <a:lvl5pPr marL="8641080" indent="0">
              <a:buNone/>
              <a:defRPr sz="9500"/>
            </a:lvl5pPr>
            <a:lvl6pPr marL="10801350" indent="0">
              <a:buNone/>
              <a:defRPr sz="9500"/>
            </a:lvl6pPr>
            <a:lvl7pPr marL="12961620" indent="0">
              <a:buNone/>
              <a:defRPr sz="9500"/>
            </a:lvl7pPr>
            <a:lvl8pPr marL="15121890" indent="0">
              <a:buNone/>
              <a:defRPr sz="9500"/>
            </a:lvl8pPr>
            <a:lvl9pPr marL="17282160" indent="0">
              <a:buNone/>
              <a:defRPr sz="9500"/>
            </a:lvl9pPr>
          </a:lstStyle>
          <a:p>
            <a:endParaRPr lang="zh-CN" altLang="en-US"/>
          </a:p>
        </p:txBody>
      </p:sp>
      <p:sp>
        <p:nvSpPr>
          <p:cNvPr id="4" name="文本占位符 3"/>
          <p:cNvSpPr>
            <a:spLocks noGrp="1"/>
          </p:cNvSpPr>
          <p:nvPr>
            <p:ph type="body" sz="half" idx="2"/>
          </p:nvPr>
        </p:nvSpPr>
        <p:spPr>
          <a:xfrm>
            <a:off x="6351421" y="33814229"/>
            <a:ext cx="19442430" cy="5070631"/>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202C6DB-D6D9-410D-8C9C-4CFCA5D4D3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F518DB7-8EFA-4F72-9AAE-33EE0722CF8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620203" y="1730219"/>
            <a:ext cx="29163645" cy="7200900"/>
          </a:xfrm>
          <a:prstGeom prst="rect">
            <a:avLst/>
          </a:prstGeom>
        </p:spPr>
        <p:txBody>
          <a:bodyPr vert="horz" lIns="432054" tIns="216027" rIns="432054" bIns="216027"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1620203" y="10081263"/>
            <a:ext cx="29163645" cy="28513567"/>
          </a:xfrm>
          <a:prstGeom prst="rect">
            <a:avLst/>
          </a:prstGeom>
        </p:spPr>
        <p:txBody>
          <a:bodyPr vert="horz" lIns="432054" tIns="216027" rIns="432054" bIns="216027"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1620203" y="40045008"/>
            <a:ext cx="7560945" cy="2300288"/>
          </a:xfrm>
          <a:prstGeom prst="rect">
            <a:avLst/>
          </a:prstGeom>
        </p:spPr>
        <p:txBody>
          <a:bodyPr vert="horz" lIns="432054" tIns="216027" rIns="432054" bIns="216027" rtlCol="0" anchor="ctr"/>
          <a:lstStyle>
            <a:lvl1pPr algn="l">
              <a:defRPr sz="5700">
                <a:solidFill>
                  <a:schemeClr val="tx1">
                    <a:tint val="75000"/>
                  </a:schemeClr>
                </a:solidFill>
              </a:defRPr>
            </a:lvl1pPr>
          </a:lstStyle>
          <a:p>
            <a:fld id="{6202C6DB-D6D9-410D-8C9C-4CFCA5D4D3CC}" type="datetimeFigureOut">
              <a:rPr lang="zh-CN" altLang="en-US" smtClean="0"/>
            </a:fld>
            <a:endParaRPr lang="zh-CN" altLang="en-US"/>
          </a:p>
        </p:txBody>
      </p:sp>
      <p:sp>
        <p:nvSpPr>
          <p:cNvPr id="5" name="页脚占位符 4"/>
          <p:cNvSpPr>
            <a:spLocks noGrp="1"/>
          </p:cNvSpPr>
          <p:nvPr>
            <p:ph type="ftr" sz="quarter" idx="3"/>
          </p:nvPr>
        </p:nvSpPr>
        <p:spPr>
          <a:xfrm>
            <a:off x="11071384" y="40045008"/>
            <a:ext cx="10261283" cy="2300288"/>
          </a:xfrm>
          <a:prstGeom prst="rect">
            <a:avLst/>
          </a:prstGeom>
        </p:spPr>
        <p:txBody>
          <a:bodyPr vert="horz" lIns="432054" tIns="216027" rIns="432054" bIns="216027" rtlCol="0" anchor="ctr"/>
          <a:lstStyle>
            <a:lvl1pPr algn="ctr">
              <a:defRPr sz="57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23222903" y="40045008"/>
            <a:ext cx="7560945" cy="2300288"/>
          </a:xfrm>
          <a:prstGeom prst="rect">
            <a:avLst/>
          </a:prstGeom>
        </p:spPr>
        <p:txBody>
          <a:bodyPr vert="horz" lIns="432054" tIns="216027" rIns="432054" bIns="216027" rtlCol="0" anchor="ctr"/>
          <a:lstStyle>
            <a:lvl1pPr algn="r">
              <a:defRPr sz="5700">
                <a:solidFill>
                  <a:schemeClr val="tx1">
                    <a:tint val="75000"/>
                  </a:schemeClr>
                </a:solidFill>
              </a:defRPr>
            </a:lvl1pPr>
          </a:lstStyle>
          <a:p>
            <a:fld id="{8F518DB7-8EFA-4F72-9AAE-33EE0722CF8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20540" rtl="0" eaLnBrk="1" latinLnBrk="0" hangingPunct="1">
        <a:spcBef>
          <a:spcPct val="0"/>
        </a:spcBef>
        <a:buNone/>
        <a:defRPr sz="20800" kern="1200">
          <a:solidFill>
            <a:schemeClr val="tx1"/>
          </a:solidFill>
          <a:latin typeface="+mj-lt"/>
          <a:ea typeface="+mj-ea"/>
          <a:cs typeface="+mj-cs"/>
        </a:defRPr>
      </a:lvl1pPr>
    </p:titleStyle>
    <p:bodyStyle>
      <a:lvl1pPr marL="1620520" indent="-1620520" algn="l" defTabSz="4320540" rtl="0" eaLnBrk="1" latinLnBrk="0" hangingPunct="1">
        <a:spcBef>
          <a:spcPct val="20000"/>
        </a:spcBef>
        <a:buFont typeface="Arial" panose="020B0604020202020204" pitchFamily="34" charset="0"/>
        <a:buChar char="•"/>
        <a:defRPr sz="15100" kern="1200">
          <a:solidFill>
            <a:schemeClr val="tx1"/>
          </a:solidFill>
          <a:latin typeface="+mn-lt"/>
          <a:ea typeface="+mn-ea"/>
          <a:cs typeface="+mn-cs"/>
        </a:defRPr>
      </a:lvl1pPr>
      <a:lvl2pPr marL="3510280" indent="-1350010" algn="l" defTabSz="4320540" rtl="0" eaLnBrk="1" latinLnBrk="0" hangingPunct="1">
        <a:spcBef>
          <a:spcPct val="20000"/>
        </a:spcBef>
        <a:buFont typeface="Arial" panose="020B0604020202020204" pitchFamily="34" charset="0"/>
        <a:buChar char="–"/>
        <a:defRPr sz="13200" kern="1200">
          <a:solidFill>
            <a:schemeClr val="tx1"/>
          </a:solidFill>
          <a:latin typeface="+mn-lt"/>
          <a:ea typeface="+mn-ea"/>
          <a:cs typeface="+mn-cs"/>
        </a:defRPr>
      </a:lvl2pPr>
      <a:lvl3pPr marL="5400675" indent="-1080135" algn="l" defTabSz="4320540" rtl="0" eaLnBrk="1" latinLnBrk="0" hangingPunct="1">
        <a:spcBef>
          <a:spcPct val="20000"/>
        </a:spcBef>
        <a:buFont typeface="Arial" panose="020B0604020202020204" pitchFamily="34" charset="0"/>
        <a:buChar char="•"/>
        <a:defRPr sz="11300" kern="1200">
          <a:solidFill>
            <a:schemeClr val="tx1"/>
          </a:solidFill>
          <a:latin typeface="+mn-lt"/>
          <a:ea typeface="+mn-ea"/>
          <a:cs typeface="+mn-cs"/>
        </a:defRPr>
      </a:lvl3pPr>
      <a:lvl4pPr marL="756094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4pPr>
      <a:lvl5pPr marL="972121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5pPr>
      <a:lvl6pPr marL="1188148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6pPr>
      <a:lvl7pPr marL="1404175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7pPr>
      <a:lvl8pPr marL="1620202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8pPr>
      <a:lvl9pPr marL="1836229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9pPr>
    </p:bodyStyle>
    <p:otherStyle>
      <a:defPPr>
        <a:defRPr lang="zh-CN"/>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0" y="3528692"/>
            <a:ext cx="32404050" cy="39676708"/>
          </a:xfrm>
          <a:prstGeom prst="rect">
            <a:avLst/>
          </a:prstGeom>
          <a:gradFill>
            <a:gsLst>
              <a:gs pos="0">
                <a:srgbClr val="03D4A8">
                  <a:alpha val="22000"/>
                </a:srgbClr>
              </a:gs>
              <a:gs pos="25000">
                <a:srgbClr val="21D6E0">
                  <a:alpha val="66000"/>
                </a:srgbClr>
              </a:gs>
              <a:gs pos="75000">
                <a:srgbClr val="0087E6">
                  <a:alpha val="82000"/>
                </a:srgbClr>
              </a:gs>
              <a:gs pos="100000">
                <a:srgbClr val="005CBF">
                  <a:alpha val="7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360265" y="-778964"/>
            <a:ext cx="32014986" cy="5184576"/>
          </a:xfrm>
        </p:spPr>
        <p:txBody>
          <a:bodyPr>
            <a:normAutofit/>
          </a:bodyPr>
          <a:lstStyle/>
          <a:p>
            <a:r>
              <a:rPr lang="en-AU" altLang="zh-CN" sz="11000" b="1" dirty="0">
                <a:solidFill>
                  <a:srgbClr val="0066FF"/>
                </a:solidFill>
                <a:latin typeface="Lucida Calligraphy" panose="03010101010101010101" pitchFamily="66" charset="0"/>
              </a:rPr>
              <a:t>Chinese Academy of Sciences</a:t>
            </a:r>
            <a:br>
              <a:rPr lang="en-AU" altLang="zh-CN" sz="11000" b="1" dirty="0">
                <a:solidFill>
                  <a:srgbClr val="00FFFF"/>
                </a:solidFill>
                <a:latin typeface="Lucida Calligraphy" panose="03010101010101010101" pitchFamily="66" charset="0"/>
              </a:rPr>
            </a:br>
            <a:r>
              <a:rPr lang="zh-CN" altLang="en-US" sz="7300" b="1" dirty="0">
                <a:latin typeface="Lucida Calligraphy" panose="03010101010101010101" pitchFamily="66" charset="0"/>
              </a:rPr>
              <a:t>中科院纳米系统与多级次制造重点实验室</a:t>
            </a:r>
            <a:endParaRPr lang="zh-CN" altLang="en-US" sz="7300" b="1" dirty="0">
              <a:latin typeface="Lucida Calligraphy" panose="03010101010101010101" pitchFamily="66" charset="0"/>
            </a:endParaRPr>
          </a:p>
        </p:txBody>
      </p:sp>
      <p:sp>
        <p:nvSpPr>
          <p:cNvPr id="4" name="矩形 3"/>
          <p:cNvSpPr/>
          <p:nvPr/>
        </p:nvSpPr>
        <p:spPr>
          <a:xfrm>
            <a:off x="335915" y="17710785"/>
            <a:ext cx="31873190" cy="9232265"/>
          </a:xfrm>
          <a:prstGeom prst="rect">
            <a:avLst/>
          </a:prstGeom>
        </p:spPr>
        <p:txBody>
          <a:bodyPr wrap="square">
            <a:spAutoFit/>
          </a:bodyPr>
          <a:lstStyle/>
          <a:p>
            <a:pPr algn="just">
              <a:lnSpc>
                <a:spcPct val="150000"/>
              </a:lnSpc>
            </a:pPr>
            <a:r>
              <a:rPr lang="zh-CN" altLang="en-US" sz="6600" dirty="0">
                <a:latin typeface="微软雅黑" panose="020B0503020204020204" pitchFamily="34" charset="-122"/>
                <a:ea typeface="微软雅黑" panose="020B0503020204020204" pitchFamily="34" charset="-122"/>
              </a:rPr>
              <a:t>       </a:t>
            </a:r>
            <a:r>
              <a:rPr sz="6600" dirty="0">
                <a:latin typeface="微软雅黑" panose="020B0503020204020204" pitchFamily="34" charset="-122"/>
                <a:ea typeface="微软雅黑" panose="020B0503020204020204" pitchFamily="34" charset="-122"/>
              </a:rPr>
              <a:t>压电效应是指某些电介质在沿一定方向上受到外加机械作用力产生形变，其材料内部会形成极化现象并产生内建电场。由于压电效应可以捕捉环境机械力如水力、风力、振动等，形成极化内建电场，让其表面产生丰富的极化电荷，近年来在能源与环境催化方面引起极大关注。近年来，报告人创新地通过压电效应强化传统高级氧化技术如光催化、过硫酸盐氧化，针对水环境中药物类污染物的去除效能和反应机制和CO2转换和双氧水制备方面，展开一系列探索性研究。</a:t>
            </a:r>
            <a:endParaRPr sz="6600" dirty="0">
              <a:latin typeface="微软雅黑" panose="020B0503020204020204" pitchFamily="34" charset="-122"/>
              <a:ea typeface="微软雅黑" panose="020B0503020204020204" pitchFamily="34" charset="-122"/>
            </a:endParaRPr>
          </a:p>
        </p:txBody>
      </p:sp>
      <p:sp>
        <p:nvSpPr>
          <p:cNvPr id="15" name="TextBox 14"/>
          <p:cNvSpPr txBox="1"/>
          <p:nvPr/>
        </p:nvSpPr>
        <p:spPr>
          <a:xfrm>
            <a:off x="13393340" y="4248550"/>
            <a:ext cx="4671060" cy="1445260"/>
          </a:xfrm>
          <a:prstGeom prst="rect">
            <a:avLst/>
          </a:prstGeom>
          <a:noFill/>
        </p:spPr>
        <p:txBody>
          <a:bodyPr wrap="none" rtlCol="0">
            <a:spAutoFit/>
          </a:bodyPr>
          <a:lstStyle/>
          <a:p>
            <a:r>
              <a:rPr lang="zh-CN" altLang="en-US" sz="8800" b="1" dirty="0"/>
              <a:t>学术讲座</a:t>
            </a:r>
            <a:endParaRPr lang="zh-CN" altLang="en-US" sz="8800" b="1" dirty="0"/>
          </a:p>
        </p:txBody>
      </p:sp>
      <p:sp>
        <p:nvSpPr>
          <p:cNvPr id="20" name="TextBox 19"/>
          <p:cNvSpPr txBox="1"/>
          <p:nvPr/>
        </p:nvSpPr>
        <p:spPr>
          <a:xfrm>
            <a:off x="360668" y="6962719"/>
            <a:ext cx="31375818" cy="9324975"/>
          </a:xfrm>
          <a:prstGeom prst="rect">
            <a:avLst/>
          </a:prstGeom>
          <a:noFill/>
        </p:spPr>
        <p:txBody>
          <a:bodyPr wrap="square" rtlCol="0">
            <a:spAutoFit/>
          </a:bodyPr>
          <a:lstStyle/>
          <a:p>
            <a:pPr>
              <a:lnSpc>
                <a:spcPct val="150000"/>
              </a:lnSpc>
            </a:pPr>
            <a:r>
              <a:rPr lang="zh-CN" altLang="en-US" sz="8000" b="1" dirty="0"/>
              <a:t>演讲者：朱明山教授  暨南大学</a:t>
            </a:r>
            <a:endParaRPr lang="en-US" altLang="zh-CN" sz="8000" b="1" dirty="0"/>
          </a:p>
          <a:p>
            <a:pPr>
              <a:lnSpc>
                <a:spcPct val="150000"/>
              </a:lnSpc>
            </a:pPr>
            <a:r>
              <a:rPr lang="zh-CN" altLang="en-US" sz="8000" b="1" dirty="0"/>
              <a:t>题    目：</a:t>
            </a:r>
            <a:r>
              <a:rPr lang="zh-CN" altLang="zh-CN" sz="8000" b="1" dirty="0"/>
              <a:t>压电效应在能源与环境催化方面的应用探索</a:t>
            </a:r>
            <a:endParaRPr lang="zh-CN" altLang="zh-CN" sz="8000" b="1" dirty="0"/>
          </a:p>
          <a:p>
            <a:pPr>
              <a:lnSpc>
                <a:spcPct val="150000"/>
              </a:lnSpc>
            </a:pPr>
            <a:r>
              <a:rPr lang="zh-CN" altLang="en-US" sz="8000" b="1" dirty="0"/>
              <a:t>时    间：</a:t>
            </a:r>
            <a:r>
              <a:rPr lang="en-US" altLang="zh-CN" sz="8000" b="1" dirty="0"/>
              <a:t>2022</a:t>
            </a:r>
            <a:r>
              <a:rPr lang="zh-CN" altLang="en-US" sz="8000" b="1" dirty="0"/>
              <a:t>年</a:t>
            </a:r>
            <a:r>
              <a:rPr lang="en-US" altLang="zh-CN" sz="8000" b="1" dirty="0"/>
              <a:t>9</a:t>
            </a:r>
            <a:r>
              <a:rPr lang="zh-CN" altLang="en-US" sz="8000" b="1" dirty="0"/>
              <a:t>月</a:t>
            </a:r>
            <a:r>
              <a:rPr lang="en-US" altLang="zh-CN" sz="8000" b="1" dirty="0"/>
              <a:t>2</a:t>
            </a:r>
            <a:r>
              <a:rPr lang="zh-CN" altLang="en-US" sz="8000" b="1" dirty="0"/>
              <a:t>日（周</a:t>
            </a:r>
            <a:r>
              <a:rPr lang="zh-CN" altLang="en-US" sz="8000" b="1" dirty="0"/>
              <a:t>五）</a:t>
            </a:r>
            <a:r>
              <a:rPr lang="en-US" altLang="zh-CN" sz="8000" b="1" dirty="0"/>
              <a:t>10</a:t>
            </a:r>
            <a:r>
              <a:rPr lang="en-US" altLang="zh-CN" sz="8000" b="1" dirty="0"/>
              <a:t>:30-12:30</a:t>
            </a:r>
            <a:endParaRPr lang="en-US" altLang="zh-CN" sz="8000" b="1" dirty="0"/>
          </a:p>
          <a:p>
            <a:pPr>
              <a:lnSpc>
                <a:spcPct val="150000"/>
              </a:lnSpc>
            </a:pPr>
            <a:r>
              <a:rPr lang="zh-CN" altLang="en-US" sz="8000" b="1" dirty="0"/>
              <a:t>地    点：南楼三层会议室</a:t>
            </a:r>
            <a:endParaRPr lang="en-US" altLang="zh-CN" sz="8000" b="1" dirty="0"/>
          </a:p>
          <a:p>
            <a:pPr>
              <a:lnSpc>
                <a:spcPct val="150000"/>
              </a:lnSpc>
            </a:pPr>
            <a:r>
              <a:rPr lang="zh-CN" altLang="en-US" sz="8000" b="1" dirty="0"/>
              <a:t>邀请人：段鹏飞    研究员</a:t>
            </a:r>
            <a:endParaRPr lang="zh-CN" altLang="en-US" sz="8000" b="1" dirty="0"/>
          </a:p>
        </p:txBody>
      </p:sp>
      <p:sp>
        <p:nvSpPr>
          <p:cNvPr id="21" name="TextBox 20"/>
          <p:cNvSpPr txBox="1"/>
          <p:nvPr/>
        </p:nvSpPr>
        <p:spPr>
          <a:xfrm>
            <a:off x="550889" y="16436276"/>
            <a:ext cx="3421380" cy="1398905"/>
          </a:xfrm>
          <a:prstGeom prst="rect">
            <a:avLst/>
          </a:prstGeom>
          <a:noFill/>
        </p:spPr>
        <p:txBody>
          <a:bodyPr wrap="none" rtlCol="0">
            <a:spAutoFit/>
          </a:bodyPr>
          <a:lstStyle/>
          <a:p>
            <a:r>
              <a:rPr lang="zh-CN" altLang="en-US" sz="8500" b="1" dirty="0">
                <a:latin typeface="微软雅黑" panose="020B0503020204020204" pitchFamily="34" charset="-122"/>
                <a:ea typeface="微软雅黑" panose="020B0503020204020204" pitchFamily="34" charset="-122"/>
              </a:rPr>
              <a:t>摘要：</a:t>
            </a:r>
            <a:endParaRPr lang="zh-CN" altLang="en-US" sz="6600" b="1" dirty="0">
              <a:latin typeface="微软雅黑" panose="020B0503020204020204" pitchFamily="34" charset="-122"/>
              <a:ea typeface="微软雅黑" panose="020B0503020204020204" pitchFamily="34" charset="-122"/>
            </a:endParaRPr>
          </a:p>
        </p:txBody>
      </p:sp>
      <p:sp>
        <p:nvSpPr>
          <p:cNvPr id="23" name="矩形 22"/>
          <p:cNvSpPr/>
          <p:nvPr/>
        </p:nvSpPr>
        <p:spPr>
          <a:xfrm>
            <a:off x="360580" y="29223032"/>
            <a:ext cx="31323480" cy="12279630"/>
          </a:xfrm>
          <a:prstGeom prst="rect">
            <a:avLst/>
          </a:prstGeom>
        </p:spPr>
        <p:txBody>
          <a:bodyPr wrap="square">
            <a:spAutoFit/>
          </a:bodyPr>
          <a:lstStyle/>
          <a:p>
            <a:pPr algn="just">
              <a:lnSpc>
                <a:spcPct val="150000"/>
              </a:lnSpc>
            </a:pPr>
            <a:r>
              <a:rPr lang="en-US" altLang="zh-CN" sz="6600" dirty="0">
                <a:effectLst/>
                <a:latin typeface="微软雅黑" panose="020B0503020204020204" pitchFamily="34" charset="-122"/>
                <a:ea typeface="微软雅黑" panose="020B0503020204020204" pitchFamily="34" charset="-122"/>
                <a:cs typeface="Times New Roman" panose="02020603050405020304" pitchFamily="18" charset="0"/>
              </a:rPr>
              <a:t>      </a:t>
            </a:r>
            <a:r>
              <a:rPr sz="6600" dirty="0">
                <a:effectLst/>
                <a:latin typeface="微软雅黑" panose="020B0503020204020204" pitchFamily="34" charset="-122"/>
                <a:ea typeface="微软雅黑" panose="020B0503020204020204" pitchFamily="34" charset="-122"/>
                <a:cs typeface="Times New Roman" panose="02020603050405020304" pitchFamily="18" charset="0"/>
              </a:rPr>
              <a:t>朱明山，教授，博导，广东省自然科学基金杰出青年获得者，广东省“珠江人才计划”青年拔尖人才。2014年博士毕业于中科院化学所，随后在加拿大多伦多大学、日本大阪大学(JSPS学者)工作，2018年加入暨南大学环境学院。研究方向：环境催化和水污染与控制化学。近5年来以第一/通讯作者发表SCI收录论文100余篇，包括行业内顶级期刊J. Am. Chem. Soc.（2篇）、Angew. Chem. Int. Ed.（3篇）、Nature Commun.（1篇）、ES&amp;T（1篇）、Water Res.（3篇）、Nano Energy（3篇）和Appl. Catal. B: Environ（18篇）等，其中IF&gt;15共计30余篇。H因子54，入选爱思唯尔“2021中国高被引学者”——环境科学与工程领域。</a:t>
            </a:r>
            <a:endParaRPr sz="66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17500" t="6487" r="20000" b="6474"/>
          <a:stretch>
            <a:fillRect/>
          </a:stretch>
        </p:blipFill>
        <p:spPr>
          <a:xfrm>
            <a:off x="28168465" y="-70193"/>
            <a:ext cx="3659296" cy="3598885"/>
          </a:xfrm>
          <a:prstGeom prst="rect">
            <a:avLst/>
          </a:prstGeom>
        </p:spPr>
      </p:pic>
      <p:cxnSp>
        <p:nvCxnSpPr>
          <p:cNvPr id="25" name="直接连接符 24"/>
          <p:cNvCxnSpPr/>
          <p:nvPr/>
        </p:nvCxnSpPr>
        <p:spPr>
          <a:xfrm>
            <a:off x="0" y="3456684"/>
            <a:ext cx="32404050" cy="0"/>
          </a:xfrm>
          <a:prstGeom prst="line">
            <a:avLst/>
          </a:prstGeom>
          <a:ln w="2063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28" name="Picture 4" descr="https://timgsa.baidu.com/timg?image&amp;quality=80&amp;size=b9999_10000&amp;sec=1531979815063&amp;di=2f08c123f97ee0605e861e498bbe1b89&amp;imgtype=0&amp;src=http%3A%2F%2Fwww.fakutownee.cn%2Fd%2Ffile%2Fkeji%2Frencai%2F2016-06-28%2Fb685313f874077e5a96a70b840f14a5c.jpg"/>
          <p:cNvPicPr>
            <a:picLocks noChangeAspect="1" noChangeArrowheads="1"/>
          </p:cNvPicPr>
          <p:nvPr/>
        </p:nvPicPr>
        <p:blipFill rotWithShape="1">
          <a:blip r:embed="rId2">
            <a:extLst>
              <a:ext uri="{28A0092B-C50C-407E-A947-70E740481C1C}">
                <a14:useLocalDpi xmlns:a14="http://schemas.microsoft.com/office/drawing/2010/main" val="0"/>
              </a:ext>
            </a:extLst>
          </a:blip>
          <a:srcRect l="5803" r="16324" b="37509"/>
          <a:stretch>
            <a:fillRect/>
          </a:stretch>
        </p:blipFill>
        <p:spPr bwMode="auto">
          <a:xfrm>
            <a:off x="0" y="-87646"/>
            <a:ext cx="4836493" cy="3407599"/>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504190" y="27649805"/>
            <a:ext cx="5580380" cy="1398905"/>
          </a:xfrm>
          <a:prstGeom prst="rect">
            <a:avLst/>
          </a:prstGeom>
          <a:noFill/>
        </p:spPr>
        <p:txBody>
          <a:bodyPr wrap="none" rtlCol="0" anchor="t">
            <a:spAutoFit/>
          </a:bodyPr>
          <a:p>
            <a:r>
              <a:rPr lang="zh-CN" altLang="en-US" b="1" dirty="0">
                <a:latin typeface="微软雅黑" panose="020B0503020204020204" pitchFamily="34" charset="-122"/>
                <a:ea typeface="微软雅黑" panose="020B0503020204020204" pitchFamily="34" charset="-122"/>
                <a:sym typeface="+mn-ea"/>
              </a:rPr>
              <a:t>个人简介：</a:t>
            </a:r>
            <a:endParaRPr lang="zh-CN" altLang="en-US"/>
          </a:p>
        </p:txBody>
      </p:sp>
      <p:pic>
        <p:nvPicPr>
          <p:cNvPr id="3" name="图片 2"/>
          <p:cNvPicPr>
            <a:picLocks noChangeAspect="1"/>
          </p:cNvPicPr>
          <p:nvPr/>
        </p:nvPicPr>
        <p:blipFill>
          <a:blip r:embed="rId3"/>
          <a:stretch>
            <a:fillRect/>
          </a:stretch>
        </p:blipFill>
        <p:spPr>
          <a:xfrm>
            <a:off x="24050625" y="6715125"/>
            <a:ext cx="6766560" cy="9388475"/>
          </a:xfrm>
          <a:prstGeom prst="rect">
            <a:avLst/>
          </a:prstGeom>
        </p:spPr>
      </p:pic>
    </p:spTree>
  </p:cSld>
  <p:clrMapOvr>
    <a:masterClrMapping/>
  </p:clrMapOvr>
</p:sld>
</file>

<file path=ppt/tags/tag1.xml><?xml version="1.0" encoding="utf-8"?>
<p:tagLst xmlns:p="http://schemas.openxmlformats.org/presentationml/2006/main">
  <p:tag name="COMMONDATA" val="eyJoZGlkIjoiNDUyNzk5OGYyODNhZjg1N2M1YmE5MjRlZTJiZjlkNm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728</Words>
  <Application>WPS 演示</Application>
  <PresentationFormat>自定义</PresentationFormat>
  <Paragraphs>18</Paragraphs>
  <Slides>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vt:i4>
      </vt:variant>
    </vt:vector>
  </HeadingPairs>
  <TitlesOfParts>
    <vt:vector size="10" baseType="lpstr">
      <vt:lpstr>Arial</vt:lpstr>
      <vt:lpstr>宋体</vt:lpstr>
      <vt:lpstr>Wingdings</vt:lpstr>
      <vt:lpstr>Lucida Calligraphy</vt:lpstr>
      <vt:lpstr>微软雅黑</vt:lpstr>
      <vt:lpstr>Times New Roman</vt:lpstr>
      <vt:lpstr>Calibri</vt:lpstr>
      <vt:lpstr>Arial Unicode MS</vt:lpstr>
      <vt:lpstr>Office 主题​​</vt:lpstr>
      <vt:lpstr>Chinese Academy of Sciences 中科院纳米系统与多级次制造重点实验室</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kinow</dc:creator>
  <cp:lastModifiedBy>WPS_1601870185</cp:lastModifiedBy>
  <cp:revision>38</cp:revision>
  <cp:lastPrinted>2021-07-08T01:57:00Z</cp:lastPrinted>
  <dcterms:created xsi:type="dcterms:W3CDTF">2017-07-09T02:48:00Z</dcterms:created>
  <dcterms:modified xsi:type="dcterms:W3CDTF">2022-09-01T07:15:07Z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A4E1F09A22EE416A8EE88B390EC58B75</vt:lpwstr>
  </property>
  <property fmtid="{D5CDD505-2E9C-101B-9397-08002B2CF9AE}" pid="3" name="KSOProductBuildVer">
    <vt:lpwstr>2052-11.1.0.12313</vt:lpwstr>
  </property>
</Properties>
</file>